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121" Type="http://schemas.openxmlformats.org/officeDocument/2006/relationships/slide" Target="slides/slide117.xml"/><Relationship Id="rId25" Type="http://schemas.openxmlformats.org/officeDocument/2006/relationships/slide" Target="slides/slide21.xml"/><Relationship Id="rId120" Type="http://schemas.openxmlformats.org/officeDocument/2006/relationships/slide" Target="slides/slide116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8" Type="http://schemas.openxmlformats.org/officeDocument/2006/relationships/slide" Target="slides/slide114.xml"/><Relationship Id="rId117" Type="http://schemas.openxmlformats.org/officeDocument/2006/relationships/slide" Target="slides/slide113.xml"/><Relationship Id="rId116" Type="http://schemas.openxmlformats.org/officeDocument/2006/relationships/slide" Target="slides/slide112.xml"/><Relationship Id="rId115" Type="http://schemas.openxmlformats.org/officeDocument/2006/relationships/slide" Target="slides/slide111.xml"/><Relationship Id="rId119" Type="http://schemas.openxmlformats.org/officeDocument/2006/relationships/slide" Target="slides/slide115.xml"/><Relationship Id="rId15" Type="http://schemas.openxmlformats.org/officeDocument/2006/relationships/slide" Target="slides/slide11.xml"/><Relationship Id="rId110" Type="http://schemas.openxmlformats.org/officeDocument/2006/relationships/slide" Target="slides/slide106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slide" Target="slides/slide110.xml"/><Relationship Id="rId18" Type="http://schemas.openxmlformats.org/officeDocument/2006/relationships/slide" Target="slides/slide14.xml"/><Relationship Id="rId113" Type="http://schemas.openxmlformats.org/officeDocument/2006/relationships/slide" Target="slides/slide109.xml"/><Relationship Id="rId112" Type="http://schemas.openxmlformats.org/officeDocument/2006/relationships/slide" Target="slides/slide108.xml"/><Relationship Id="rId111" Type="http://schemas.openxmlformats.org/officeDocument/2006/relationships/slide" Target="slides/slide107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Shape 810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Shape 817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Shape 825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Shape 831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Shape 838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6" name="Shape 846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https://www.youtube.com/watch?v=CqrzTSLoHpY</a:t>
            </a:r>
            <a:endParaRPr/>
          </a:p>
        </p:txBody>
      </p:sp>
      <p:sp>
        <p:nvSpPr>
          <p:cNvPr id="847" name="Shape 847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Shape 855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Shape 863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Shape 871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Shape 879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7" name="Shape 887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https://www.youtube.com/watch?v=IdXycRsuGiI</a:t>
            </a:r>
            <a:endParaRPr/>
          </a:p>
        </p:txBody>
      </p:sp>
      <p:sp>
        <p:nvSpPr>
          <p:cNvPr id="888" name="Shape 888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Shape 896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Shape 904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Shape 913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Shape 919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Shape 926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Shape 933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Shape 939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Shape 452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de tak brak van de boom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Shape 477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Shape 509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Shape 527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ik zet de verwarming aan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Shape 535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Shape 543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Shape 551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Shape 558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Shape 570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Shape 576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Shape 582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Shape 588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Shape 594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de kachel is warm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Shape 600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Shape 609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Shape 615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Shape 621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Shape 628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Shape 637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Shape 644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Shape 650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Shape 656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Shape 662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hand  -  de want (als je 2 handen bij elkaar houdt vormen de duimen een W  (hand – Want)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Shape 668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Shape 676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Shape 684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Shape 692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Shape 700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Shape 708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Shape 714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Shape 722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Shape 731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Shape 737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Versje” hoor de wind eens waaien, woei woei woei, zie de takken zwaaien , woei woei woei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Shape 745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Shape 751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Shape 759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Shape 766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Shape 772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Shape 778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Shape 785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Shape 792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Shape 798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Shape 804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50.jp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46.jp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hyperlink" Target="https://www.youtube.com/watch?v=p1B5rNRx5h0" TargetMode="Externa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51.jp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51.jp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52.jp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34.jp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54.jp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55.jp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53.jp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25.jp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56.jp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gif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1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4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6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0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7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8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0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2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hyperlink" Target="http://www.schooltv.nl/video/het-zandkasteel-stop-sta-stil/#q=stop%20sta%20sti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3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5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8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41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9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9.png"/><Relationship Id="rId4" Type="http://schemas.openxmlformats.org/officeDocument/2006/relationships/image" Target="../media/image44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4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47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50.jp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46.jp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Mondeling  Nederlands</a:t>
            </a:r>
            <a:endParaRPr/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Cursus 1 – Module 4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Dag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ngen"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0"/>
            <a:ext cx="5938838" cy="579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3708400" y="6021388"/>
            <a:ext cx="1727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hangen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  <a:endParaRPr/>
          </a:p>
        </p:txBody>
      </p:sp>
      <p:sp>
        <p:nvSpPr>
          <p:cNvPr id="813" name="Shape 8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Stop, sta stil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spijt me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Sorry zeggen</a:t>
            </a:r>
            <a:endParaRPr/>
          </a:p>
        </p:txBody>
      </p:sp>
      <p:pic>
        <p:nvPicPr>
          <p:cNvPr descr="Sorry%20!" id="814" name="Shape 8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080" y="3200054"/>
            <a:ext cx="3035075" cy="3114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Shape 8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iksem" id="821" name="Shape 8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538" y="0"/>
            <a:ext cx="4333875" cy="5418138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Shape 822"/>
          <p:cNvSpPr txBox="1"/>
          <p:nvPr/>
        </p:nvSpPr>
        <p:spPr>
          <a:xfrm>
            <a:off x="539552" y="6021388"/>
            <a:ext cx="74168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Woord van de dag:   de bliksem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filmpje</a:t>
            </a:r>
            <a:endParaRPr/>
          </a:p>
        </p:txBody>
      </p:sp>
      <p:sp>
        <p:nvSpPr>
          <p:cNvPr id="828" name="Shape 8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https://www.youtube.com/watch?v=p1B5rNRx5h0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Filmpje over onweer (zet het geluid aan)</a:t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nder" id="834" name="Shape 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0"/>
            <a:ext cx="8172450" cy="5291138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Shape 835"/>
          <p:cNvSpPr txBox="1"/>
          <p:nvPr/>
        </p:nvSpPr>
        <p:spPr>
          <a:xfrm>
            <a:off x="3903663" y="5969000"/>
            <a:ext cx="31829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donder - BOEM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Shape 8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nder" id="842" name="Shape 8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921375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Shape 843"/>
          <p:cNvSpPr txBox="1"/>
          <p:nvPr/>
        </p:nvSpPr>
        <p:spPr>
          <a:xfrm>
            <a:off x="1116013" y="5972175"/>
            <a:ext cx="6188075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onweer (de bliksem en de donder)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Shape 8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ist" id="851" name="Shape 8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8" y="0"/>
            <a:ext cx="7273925" cy="55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Shape 852"/>
          <p:cNvSpPr txBox="1"/>
          <p:nvPr/>
        </p:nvSpPr>
        <p:spPr>
          <a:xfrm>
            <a:off x="3708400" y="6021388"/>
            <a:ext cx="2159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mist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Shape 85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47-%20uitzicht%20door%20het%20raam%20naar%20NW" id="859" name="Shape 8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0"/>
            <a:ext cx="7596188" cy="5697538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Shape 860"/>
          <p:cNvSpPr txBox="1"/>
          <p:nvPr/>
        </p:nvSpPr>
        <p:spPr>
          <a:xfrm>
            <a:off x="3708400" y="6021388"/>
            <a:ext cx="24479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raam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Shape 8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eter%20online%20-%20het%20weer" id="867" name="Shape 8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3" y="0"/>
            <a:ext cx="6264275" cy="5551488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Shape 868"/>
          <p:cNvSpPr txBox="1"/>
          <p:nvPr/>
        </p:nvSpPr>
        <p:spPr>
          <a:xfrm>
            <a:off x="3708400" y="6021388"/>
            <a:ext cx="20161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Shape 87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genboog" id="875" name="Shape 8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268413"/>
            <a:ext cx="8642350" cy="3613150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Shape 876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regenboog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Shape 8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0090120000354_wind" id="883" name="Shape 8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0"/>
            <a:ext cx="7667625" cy="5110163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Shape 884"/>
          <p:cNvSpPr txBox="1"/>
          <p:nvPr/>
        </p:nvSpPr>
        <p:spPr>
          <a:xfrm>
            <a:off x="3708400" y="6021388"/>
            <a:ext cx="20875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wind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akken"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613" y="0"/>
            <a:ext cx="5708650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3708400" y="6021388"/>
            <a:ext cx="20161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pakken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Shape 89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6_schaatsen" id="892" name="Shape 8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8" y="0"/>
            <a:ext cx="7164387" cy="5373688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Shape 893"/>
          <p:cNvSpPr txBox="1"/>
          <p:nvPr/>
        </p:nvSpPr>
        <p:spPr>
          <a:xfrm>
            <a:off x="3635375" y="6021388"/>
            <a:ext cx="18002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ijs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Shape 89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hpThumb_generated_thumbnailjpg" id="900" name="Shape 9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8" y="0"/>
            <a:ext cx="7596187" cy="55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Shape 901"/>
          <p:cNvSpPr txBox="1"/>
          <p:nvPr/>
        </p:nvSpPr>
        <p:spPr>
          <a:xfrm>
            <a:off x="3276600" y="6021388"/>
            <a:ext cx="34559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regenen dat het giet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Dagen van de week</a:t>
            </a:r>
            <a:endParaRPr/>
          </a:p>
        </p:txBody>
      </p:sp>
      <p:sp>
        <p:nvSpPr>
          <p:cNvPr id="907" name="Shape 907"/>
          <p:cNvSpPr txBox="1"/>
          <p:nvPr>
            <p:ph idx="1" type="body"/>
          </p:nvPr>
        </p:nvSpPr>
        <p:spPr>
          <a:xfrm>
            <a:off x="457200" y="1600200"/>
            <a:ext cx="310668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maandag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dinsdag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woensdag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donderdag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vrijdag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zaterdag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zondag </a:t>
            </a:r>
            <a:endParaRPr/>
          </a:p>
        </p:txBody>
      </p:sp>
      <p:sp>
        <p:nvSpPr>
          <p:cNvPr id="908" name="Shape 908"/>
          <p:cNvSpPr/>
          <p:nvPr/>
        </p:nvSpPr>
        <p:spPr>
          <a:xfrm>
            <a:off x="3118710" y="4270838"/>
            <a:ext cx="3744416" cy="72008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rgbClr val="FF66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vandaag</a:t>
            </a:r>
            <a:endParaRPr/>
          </a:p>
        </p:txBody>
      </p:sp>
      <p:sp>
        <p:nvSpPr>
          <p:cNvPr id="909" name="Shape 909"/>
          <p:cNvSpPr/>
          <p:nvPr/>
        </p:nvSpPr>
        <p:spPr>
          <a:xfrm>
            <a:off x="3118710" y="3550758"/>
            <a:ext cx="3744416" cy="72008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rgbClr val="FF66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gisteren</a:t>
            </a:r>
            <a:endParaRPr/>
          </a:p>
        </p:txBody>
      </p:sp>
      <p:sp>
        <p:nvSpPr>
          <p:cNvPr id="910" name="Shape 910"/>
          <p:cNvSpPr/>
          <p:nvPr/>
        </p:nvSpPr>
        <p:spPr>
          <a:xfrm>
            <a:off x="3118711" y="4990918"/>
            <a:ext cx="3744416" cy="720080"/>
          </a:xfrm>
          <a:prstGeom prst="leftArrow">
            <a:avLst>
              <a:gd fmla="val 50000" name="adj1"/>
              <a:gd fmla="val 51895" name="adj2"/>
            </a:avLst>
          </a:prstGeom>
          <a:solidFill>
            <a:schemeClr val="lt1"/>
          </a:solidFill>
          <a:ln cap="flat" cmpd="sng" w="25400">
            <a:solidFill>
              <a:srgbClr val="FF66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morgen</a:t>
            </a:r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6" name="Shape 9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02" y="246467"/>
            <a:ext cx="8532440" cy="6283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Gisteren was het ….</a:t>
            </a:r>
            <a:endParaRPr/>
          </a:p>
        </p:txBody>
      </p:sp>
      <p:sp>
        <p:nvSpPr>
          <p:cNvPr id="922" name="Shape 9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t/>
            </a:r>
            <a:endParaRPr b="0" i="0" sz="8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Shape 923"/>
          <p:cNvSpPr txBox="1"/>
          <p:nvPr/>
        </p:nvSpPr>
        <p:spPr>
          <a:xfrm>
            <a:off x="3635375" y="6021388"/>
            <a:ext cx="20891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donderdag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Vandaag is het …</a:t>
            </a:r>
            <a:endParaRPr/>
          </a:p>
        </p:txBody>
      </p:sp>
      <p:sp>
        <p:nvSpPr>
          <p:cNvPr id="929" name="Shape 9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t/>
            </a:r>
            <a:endParaRPr b="0" i="0" sz="8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Shape 930"/>
          <p:cNvSpPr txBox="1"/>
          <p:nvPr/>
        </p:nvSpPr>
        <p:spPr>
          <a:xfrm>
            <a:off x="3635375" y="6021388"/>
            <a:ext cx="19446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vrijdag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TweePraat</a:t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Shape 9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 voor dag is het vandaag?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is …..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 voor weer is het vandaag?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is ……</a:t>
            </a:r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 woorden</a:t>
            </a:r>
            <a:endParaRPr/>
          </a:p>
        </p:txBody>
      </p:sp>
      <p:sp>
        <p:nvSpPr>
          <p:cNvPr id="942" name="Shape 9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Pak de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doos en een wit blad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Herhaal alle het woorden uit de doos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Schrijf het woord: </a:t>
            </a:r>
            <a:r>
              <a:rPr b="1" i="0" lang="nl-NL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weer 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 het blad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Laat de kinderen alle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woorden opplakken  en kleuren in hun woordenboek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ekken"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6975"/>
            <a:ext cx="91440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3708400" y="6021388"/>
            <a:ext cx="13684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trekken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7307a"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0"/>
            <a:ext cx="5653088" cy="56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600200"/>
            <a:ext cx="8229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3708400" y="6021388"/>
            <a:ext cx="23764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uitwringen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lieger_strand"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3" y="0"/>
            <a:ext cx="7462837" cy="558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3419475" y="6021388"/>
            <a:ext cx="33115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vlieger - vliegen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l-kleurplaat-kleurplaten-foto-wind-p7585"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4438" y="0"/>
            <a:ext cx="3922712" cy="55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3708400" y="6021388"/>
            <a:ext cx="28082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(af) waaien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468313" y="2133600"/>
            <a:ext cx="42481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uitenspelennatuurkind"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738" y="1196975"/>
            <a:ext cx="4225925" cy="316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las_gerald" id="211" name="Shape 2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8" y="1196975"/>
            <a:ext cx="4248150" cy="318611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3708400" y="6021388"/>
            <a:ext cx="33115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binnen - buiten</a:t>
            </a:r>
            <a:endParaRPr/>
          </a:p>
        </p:txBody>
      </p:sp>
      <p:cxnSp>
        <p:nvCxnSpPr>
          <p:cNvPr id="213" name="Shape 213"/>
          <p:cNvCxnSpPr/>
          <p:nvPr/>
        </p:nvCxnSpPr>
        <p:spPr>
          <a:xfrm flipH="1" rot="5400000">
            <a:off x="2627313" y="4652963"/>
            <a:ext cx="1584325" cy="1152525"/>
          </a:xfrm>
          <a:prstGeom prst="straightConnector1">
            <a:avLst/>
          </a:prstGeom>
          <a:noFill/>
          <a:ln cap="flat" cmpd="sng" w="9525">
            <a:solidFill>
              <a:srgbClr val="B5DADD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4" name="Shape 214"/>
          <p:cNvCxnSpPr/>
          <p:nvPr/>
        </p:nvCxnSpPr>
        <p:spPr>
          <a:xfrm rot="-5400000">
            <a:off x="4895850" y="4616450"/>
            <a:ext cx="1584325" cy="1368425"/>
          </a:xfrm>
          <a:prstGeom prst="straightConnector1">
            <a:avLst/>
          </a:prstGeom>
          <a:noFill/>
          <a:ln cap="flat" cmpd="sng" w="9525">
            <a:solidFill>
              <a:srgbClr val="B5DADD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arm_koud" id="220" name="Shape 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0"/>
            <a:ext cx="4262438" cy="532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>
            <p:ph idx="1" type="body"/>
          </p:nvPr>
        </p:nvSpPr>
        <p:spPr>
          <a:xfrm>
            <a:off x="457200" y="1600200"/>
            <a:ext cx="8229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3708400" y="6021388"/>
            <a:ext cx="26638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 - koud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704.jpg" id="228" name="Shape 2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913"/>
            <a:ext cx="4129088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rg%20Fuji.gif" id="229" name="Shape 2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0563" y="188913"/>
            <a:ext cx="4368800" cy="31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3708400" y="6021388"/>
            <a:ext cx="25923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  - daar</a:t>
            </a:r>
            <a:endParaRPr/>
          </a:p>
        </p:txBody>
      </p:sp>
      <p:cxnSp>
        <p:nvCxnSpPr>
          <p:cNvPr id="231" name="Shape 231"/>
          <p:cNvCxnSpPr/>
          <p:nvPr/>
        </p:nvCxnSpPr>
        <p:spPr>
          <a:xfrm flipH="1" rot="5400000">
            <a:off x="2051844" y="2997994"/>
            <a:ext cx="2447925" cy="1582737"/>
          </a:xfrm>
          <a:prstGeom prst="straightConnector1">
            <a:avLst/>
          </a:prstGeom>
          <a:noFill/>
          <a:ln cap="flat" cmpd="sng" w="9525">
            <a:solidFill>
              <a:srgbClr val="B5DADD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2" name="Shape 232"/>
          <p:cNvCxnSpPr/>
          <p:nvPr/>
        </p:nvCxnSpPr>
        <p:spPr>
          <a:xfrm rot="-5400000">
            <a:off x="3096419" y="2601119"/>
            <a:ext cx="5111750" cy="1871662"/>
          </a:xfrm>
          <a:prstGeom prst="straightConnector1">
            <a:avLst/>
          </a:prstGeom>
          <a:noFill/>
          <a:ln cap="flat" cmpd="sng" w="9525">
            <a:solidFill>
              <a:srgbClr val="B5DADD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539552" y="10527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ga je leren?</a:t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sjaal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Warm/ koud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Aan de slag!</a:t>
            </a:r>
            <a:endParaRPr/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Uitbeelden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Trekken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Waaien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Uitwringen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Daar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Binnen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Buiten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koud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 je geleerd?</a:t>
            </a:r>
            <a:endParaRPr/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Wijs aan ….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heet dit ……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 / koud uitbeelden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2</a:t>
            </a:r>
            <a:endParaRPr/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733421" y="1423077"/>
            <a:ext cx="7677157" cy="5236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ga je leren</a:t>
            </a:r>
            <a:endParaRPr/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Sneeuwen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Regenen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weer: wat voor weer is het vandaag?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/oe/</a:t>
            </a:r>
            <a:endParaRPr/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voet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boek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broek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groep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hoek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voetje dat voetje lip lap lorum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voetje dat voetje liep in het koren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voetje dat voetje liep in het gras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wou dat het kindje groter was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539552" y="10527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 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chte_sneeuwbui.jpg" id="292" name="Shape 2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3" y="0"/>
            <a:ext cx="7032625" cy="530066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/>
        </p:nvSpPr>
        <p:spPr>
          <a:xfrm>
            <a:off x="1619672" y="5733256"/>
            <a:ext cx="53279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sneeuwen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neeuw_flachau" id="300" name="Shape 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8" y="0"/>
            <a:ext cx="7524750" cy="564356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3708400" y="6021388"/>
            <a:ext cx="24479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sneeuw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uts8" id="308" name="Shape 3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338" y="0"/>
            <a:ext cx="3770312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3708400" y="6021388"/>
            <a:ext cx="16557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muts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1" name="Shape 10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kVerwoldeDikkeBoom92-150"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3" y="0"/>
            <a:ext cx="6445250" cy="601503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685800" y="6021388"/>
            <a:ext cx="7086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       de boom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neeuwballen_gooien" id="316" name="Shape 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313" y="0"/>
            <a:ext cx="3563937" cy="53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3708400" y="6021388"/>
            <a:ext cx="24828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sneeuwbal</a:t>
            </a:r>
            <a:endParaRPr/>
          </a:p>
        </p:txBody>
      </p:sp>
      <p:cxnSp>
        <p:nvCxnSpPr>
          <p:cNvPr id="318" name="Shape 318"/>
          <p:cNvCxnSpPr/>
          <p:nvPr/>
        </p:nvCxnSpPr>
        <p:spPr>
          <a:xfrm rot="-5400000">
            <a:off x="1547812" y="3284538"/>
            <a:ext cx="5472113" cy="1588"/>
          </a:xfrm>
          <a:prstGeom prst="straightConnector1">
            <a:avLst/>
          </a:prstGeom>
          <a:noFill/>
          <a:ln cap="flat" cmpd="sng" w="9525">
            <a:solidFill>
              <a:srgbClr val="B5DADD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neeuwpop"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775" y="0"/>
            <a:ext cx="3509963" cy="553561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3708400" y="6021388"/>
            <a:ext cx="31670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sneeuwpop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anten" id="333" name="Shape 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8" y="0"/>
            <a:ext cx="6769100" cy="598328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3708400" y="6021388"/>
            <a:ext cx="3600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want – de wanten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jaal.jpg" id="340" name="Shape 3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950" y="1811338"/>
            <a:ext cx="4102100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3708400" y="6021388"/>
            <a:ext cx="18002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sjaal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lee" id="348" name="Shape 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175" y="0"/>
            <a:ext cx="5688013" cy="56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/>
        </p:nvSpPr>
        <p:spPr>
          <a:xfrm>
            <a:off x="3708400" y="6021388"/>
            <a:ext cx="13684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slee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gen" id="356" name="Shape 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0"/>
            <a:ext cx="7524750" cy="56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>
            <a:off x="3708400" y="6021388"/>
            <a:ext cx="2159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regen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araplu" id="364" name="Shape 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3" y="0"/>
            <a:ext cx="7307262" cy="51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 txBox="1"/>
          <p:nvPr/>
        </p:nvSpPr>
        <p:spPr>
          <a:xfrm>
            <a:off x="3708400" y="6021388"/>
            <a:ext cx="23764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paraplu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hpThumb_generated_thumbnailjpg" id="372" name="Shape 3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8" y="0"/>
            <a:ext cx="7596187" cy="55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Shape 373"/>
          <p:cNvSpPr txBox="1"/>
          <p:nvPr/>
        </p:nvSpPr>
        <p:spPr>
          <a:xfrm>
            <a:off x="3708400" y="6021388"/>
            <a:ext cx="15843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regenen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%20zon" id="380" name="Shape 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0"/>
            <a:ext cx="6588125" cy="53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/>
        </p:nvSpPr>
        <p:spPr>
          <a:xfrm>
            <a:off x="2843213" y="6021388"/>
            <a:ext cx="45370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schijnen (de zon schijnt)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titled" id="388" name="Shape 3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8" y="0"/>
            <a:ext cx="7353300" cy="60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/>
          <p:nvPr/>
        </p:nvSpPr>
        <p:spPr>
          <a:xfrm>
            <a:off x="3708400" y="6021388"/>
            <a:ext cx="28082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wolk(en)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jaal%20oranje%20gebroken%20wit"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8" y="0"/>
            <a:ext cx="7164387" cy="5373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3708400" y="6021388"/>
            <a:ext cx="1727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sjaal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" id="396" name="Shape 3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57338"/>
            <a:ext cx="9144000" cy="413067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/>
          <p:nvPr/>
        </p:nvSpPr>
        <p:spPr>
          <a:xfrm>
            <a:off x="3708400" y="6021388"/>
            <a:ext cx="26638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zonnebril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468313" y="2133600"/>
            <a:ext cx="42481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uitenspelennatuurkind" id="404" name="Shape 4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3" y="0"/>
            <a:ext cx="7091362" cy="53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 txBox="1"/>
          <p:nvPr/>
        </p:nvSpPr>
        <p:spPr>
          <a:xfrm>
            <a:off x="3708400" y="6021388"/>
            <a:ext cx="16557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buiten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Shape 4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 txBox="1"/>
          <p:nvPr/>
        </p:nvSpPr>
        <p:spPr>
          <a:xfrm>
            <a:off x="3708400" y="6021388"/>
            <a:ext cx="1727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weer</a:t>
            </a:r>
            <a:endParaRPr/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289" y="429494"/>
            <a:ext cx="7547422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Taalfuncties</a:t>
            </a:r>
            <a:endParaRPr/>
          </a:p>
        </p:txBody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 voor weer is het vandaag?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is ……	bewolkt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zonnig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regenachtig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mistig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sneeuwt/ regent / miezert/ hagelt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taalfunctie</a:t>
            </a:r>
            <a:endParaRPr/>
          </a:p>
        </p:txBody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ben …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ben jij?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muts			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slee			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sneeuwbal		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sneeuwpop		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want			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wolk			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zonnebril		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muts			de mutsen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slee			de sleeën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sneeuwbal		de sneeuwballen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sneeuwpop		de sneeuwpoppen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want			de wanten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wolk			de wolken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zonnebril		de zonnebrillen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we geleerd?</a:t>
            </a:r>
            <a:endParaRPr/>
          </a:p>
        </p:txBody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 en Koppel met de woordkaarten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3</a:t>
            </a:r>
            <a:endParaRPr/>
          </a:p>
        </p:txBody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  <a:endParaRPr/>
          </a:p>
        </p:txBody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weer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Regenen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Zonnig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Sneeuwen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paraplu , de zonnebril, de wanten, de muts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evaarlijke%20tak%20(1)"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0"/>
            <a:ext cx="7883525" cy="59134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3708400" y="6021388"/>
            <a:ext cx="20875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/ei/ - /ij/</a:t>
            </a:r>
            <a:endParaRPr/>
          </a:p>
        </p:txBody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x="611560" y="112474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ijs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reis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rijst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bij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blij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mij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mijn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plein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klein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geit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mijn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/oe/</a:t>
            </a:r>
            <a:endParaRPr/>
          </a:p>
        </p:txBody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x="492303" y="126876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voet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boek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broek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groep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hoek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las.bmp" id="473" name="Shape 47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8" y="0"/>
            <a:ext cx="7412037" cy="4941888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Shape 474"/>
          <p:cNvSpPr txBox="1"/>
          <p:nvPr/>
        </p:nvSpPr>
        <p:spPr>
          <a:xfrm>
            <a:off x="1664902" y="5589240"/>
            <a:ext cx="67901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    de plas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AS%20JOBMAN%201369" id="481" name="Shape 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0" y="0"/>
            <a:ext cx="5054600" cy="4941888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Shape 482"/>
          <p:cNvSpPr txBox="1"/>
          <p:nvPr/>
        </p:nvSpPr>
        <p:spPr>
          <a:xfrm>
            <a:off x="3708400" y="6021388"/>
            <a:ext cx="16557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jas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Shape 48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uts8" id="489" name="Shape 4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338" y="0"/>
            <a:ext cx="3770312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Shape 490"/>
          <p:cNvSpPr txBox="1"/>
          <p:nvPr/>
        </p:nvSpPr>
        <p:spPr>
          <a:xfrm>
            <a:off x="3708400" y="6021388"/>
            <a:ext cx="16557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muts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47-%20uitzicht%20door%20het%20raam%20naar%20NW" id="497" name="Shape 4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908050"/>
            <a:ext cx="508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Shape 498"/>
          <p:cNvSpPr txBox="1"/>
          <p:nvPr/>
        </p:nvSpPr>
        <p:spPr>
          <a:xfrm>
            <a:off x="3708400" y="6021388"/>
            <a:ext cx="20875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raam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ok_flower_red" id="505" name="Shape 5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0"/>
            <a:ext cx="4860925" cy="4859338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Shape 506"/>
          <p:cNvSpPr txBox="1"/>
          <p:nvPr/>
        </p:nvSpPr>
        <p:spPr>
          <a:xfrm>
            <a:off x="3708400" y="6021388"/>
            <a:ext cx="15113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sok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Shape 5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uis021" id="513" name="Shape 5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413" y="0"/>
            <a:ext cx="4138612" cy="551815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 txBox="1"/>
          <p:nvPr/>
        </p:nvSpPr>
        <p:spPr>
          <a:xfrm>
            <a:off x="2987675" y="5975350"/>
            <a:ext cx="38877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beneden - boven</a:t>
            </a:r>
            <a:endParaRPr/>
          </a:p>
        </p:txBody>
      </p:sp>
      <p:cxnSp>
        <p:nvCxnSpPr>
          <p:cNvPr id="515" name="Shape 515"/>
          <p:cNvCxnSpPr/>
          <p:nvPr/>
        </p:nvCxnSpPr>
        <p:spPr>
          <a:xfrm flipH="1" rot="5400000">
            <a:off x="2520156" y="4472782"/>
            <a:ext cx="2232025" cy="1008062"/>
          </a:xfrm>
          <a:prstGeom prst="straightConnector1">
            <a:avLst/>
          </a:prstGeom>
          <a:noFill/>
          <a:ln cap="flat" cmpd="sng" w="9525">
            <a:solidFill>
              <a:srgbClr val="B5DADD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516" name="Shape 516"/>
          <p:cNvCxnSpPr/>
          <p:nvPr/>
        </p:nvCxnSpPr>
        <p:spPr>
          <a:xfrm flipH="1" rot="5400000">
            <a:off x="2159794" y="3248819"/>
            <a:ext cx="4824413" cy="1152525"/>
          </a:xfrm>
          <a:prstGeom prst="straightConnector1">
            <a:avLst/>
          </a:prstGeom>
          <a:noFill/>
          <a:ln cap="flat" cmpd="sng" w="9525">
            <a:solidFill>
              <a:srgbClr val="B5DADD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Shape 5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eer-achter-boom" id="523" name="Shape 5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8" y="0"/>
            <a:ext cx="7627937" cy="5084763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Shape 524"/>
          <p:cNvSpPr txBox="1"/>
          <p:nvPr/>
        </p:nvSpPr>
        <p:spPr>
          <a:xfrm>
            <a:off x="3708400" y="6021388"/>
            <a:ext cx="31670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achter (de boom</a:t>
            </a: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Shape 5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ias_voor_boom" id="531" name="Shape 5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3" y="0"/>
            <a:ext cx="7596187" cy="5032375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Shape 532"/>
          <p:cNvSpPr txBox="1"/>
          <p:nvPr/>
        </p:nvSpPr>
        <p:spPr>
          <a:xfrm>
            <a:off x="3708400" y="6021388"/>
            <a:ext cx="38877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 (de boom)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SCN1617-714764"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3" y="0"/>
            <a:ext cx="7756525" cy="581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3708400" y="6021388"/>
            <a:ext cx="29511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verwarming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Shape 5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una%20onder%20tafel" id="539" name="Shape 5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3" y="0"/>
            <a:ext cx="7200900" cy="575627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Shape 540"/>
          <p:cNvSpPr txBox="1"/>
          <p:nvPr/>
        </p:nvSpPr>
        <p:spPr>
          <a:xfrm>
            <a:off x="3708400" y="6021388"/>
            <a:ext cx="30241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onder (de stoel)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Shape 5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ickje_op_stoel" id="547" name="Shape 5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3" y="0"/>
            <a:ext cx="8128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Shape 548"/>
          <p:cNvSpPr txBox="1"/>
          <p:nvPr/>
        </p:nvSpPr>
        <p:spPr>
          <a:xfrm>
            <a:off x="3708400" y="6021388"/>
            <a:ext cx="23764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 (de stoel)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 inoefenen</a:t>
            </a:r>
            <a:endParaRPr/>
          </a:p>
        </p:txBody>
      </p:sp>
      <p:sp>
        <p:nvSpPr>
          <p:cNvPr id="554" name="Shape 554"/>
          <p:cNvSpPr txBox="1"/>
          <p:nvPr>
            <p:ph idx="1" type="body"/>
          </p:nvPr>
        </p:nvSpPr>
        <p:spPr>
          <a:xfrm>
            <a:off x="457200" y="1600201"/>
            <a:ext cx="4042792" cy="34129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 achter de stoel staan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  - onder</a:t>
            </a:r>
            <a:b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- op</a:t>
            </a:r>
            <a:b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- voor de stoel staan</a:t>
            </a:r>
            <a:b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- naar boven</a:t>
            </a:r>
            <a:b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- naar beneden</a:t>
            </a:r>
            <a:br>
              <a:rPr b="0" i="0" lang="nl-N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/>
          </a:p>
        </p:txBody>
      </p:sp>
      <p:sp>
        <p:nvSpPr>
          <p:cNvPr id="555" name="Shape 555"/>
          <p:cNvSpPr txBox="1"/>
          <p:nvPr/>
        </p:nvSpPr>
        <p:spPr>
          <a:xfrm>
            <a:off x="5591544" y="1600201"/>
            <a:ext cx="3168352" cy="34129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SchouderMaatje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Leerling 1 geeft de opdracht, leerling 2 voert uit  (zie hiernaast)</a:t>
            </a:r>
            <a:b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daarna wisselen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Welke dag is het vandaag?</a:t>
            </a:r>
            <a:endParaRPr/>
          </a:p>
        </p:txBody>
      </p:sp>
      <p:sp>
        <p:nvSpPr>
          <p:cNvPr id="561" name="Shape 56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Maandag </a:t>
            </a:r>
            <a:endParaRPr/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Dinsdag</a:t>
            </a:r>
            <a:endParaRPr/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Woensdag</a:t>
            </a:r>
            <a:endParaRPr/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Donderdag</a:t>
            </a:r>
            <a:endParaRPr/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Vrijdag </a:t>
            </a:r>
            <a:endParaRPr/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Zaterdag</a:t>
            </a:r>
            <a:endParaRPr/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zondag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oranje</a:t>
            </a:r>
            <a:endParaRPr/>
          </a:p>
        </p:txBody>
      </p:sp>
      <p:sp>
        <p:nvSpPr>
          <p:cNvPr id="567" name="Shape 56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roze</a:t>
            </a:r>
            <a:endParaRPr/>
          </a:p>
        </p:txBody>
      </p:sp>
      <p:sp>
        <p:nvSpPr>
          <p:cNvPr id="573" name="Shape 57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wit</a:t>
            </a:r>
            <a:endParaRPr/>
          </a:p>
        </p:txBody>
      </p:sp>
      <p:sp>
        <p:nvSpPr>
          <p:cNvPr id="579" name="Shape 57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zwart</a:t>
            </a:r>
            <a:endParaRPr/>
          </a:p>
        </p:txBody>
      </p:sp>
      <p:sp>
        <p:nvSpPr>
          <p:cNvPr id="585" name="Shape 58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591" name="Shape 59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jas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muts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plas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raam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sok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597" name="Shape 59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jas			de jassen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muts			de mutsen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plas			de plassen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raam			de ramen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sok			de sokken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fel-harmony-kachel.jpg" id="136" name="Shape 1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975" y="0"/>
            <a:ext cx="4830763" cy="47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3635375" y="6011863"/>
            <a:ext cx="20161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kachel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>
            <p:ph type="title"/>
          </p:nvPr>
        </p:nvSpPr>
        <p:spPr>
          <a:xfrm>
            <a:off x="539552" y="10527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 jas in de plas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603" name="Shape 60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Shape 60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we geleerd?</a:t>
            </a:r>
            <a:endParaRPr/>
          </a:p>
        </p:txBody>
      </p:sp>
      <p:sp>
        <p:nvSpPr>
          <p:cNvPr id="612" name="Shape 6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Voor, achter, op, onder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jas in de plas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Dagen van de week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4</a:t>
            </a:r>
            <a:endParaRPr/>
          </a:p>
        </p:txBody>
      </p:sp>
      <p:sp>
        <p:nvSpPr>
          <p:cNvPr id="618" name="Shape 6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  <a:endParaRPr/>
          </a:p>
        </p:txBody>
      </p:sp>
      <p:sp>
        <p:nvSpPr>
          <p:cNvPr id="624" name="Shape 6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jas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sjaal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muts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zonnebril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wanten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plas</a:t>
            </a:r>
            <a:endParaRPr/>
          </a:p>
        </p:txBody>
      </p:sp>
      <p:pic>
        <p:nvPicPr>
          <p:cNvPr descr="plas.bmp" id="625" name="Shape 6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276872"/>
            <a:ext cx="3889095" cy="2593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>
            <p:ph type="title"/>
          </p:nvPr>
        </p:nvSpPr>
        <p:spPr>
          <a:xfrm>
            <a:off x="539552" y="10527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 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 terugvertellen</a:t>
            </a:r>
            <a:br>
              <a:rPr b="0" i="0" lang="nl-NL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gebruik de kaarten en maak korte zinnen bij elke plaat</a:t>
            </a:r>
            <a:endParaRPr/>
          </a:p>
        </p:txBody>
      </p:sp>
      <p:sp>
        <p:nvSpPr>
          <p:cNvPr id="631" name="Shape 631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Shape 632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Shape 633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Shape 634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/ei/ - /ij/</a:t>
            </a:r>
            <a:endParaRPr/>
          </a:p>
        </p:txBody>
      </p:sp>
      <p:sp>
        <p:nvSpPr>
          <p:cNvPr id="640" name="Shape 6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Shape 641"/>
          <p:cNvSpPr txBox="1"/>
          <p:nvPr/>
        </p:nvSpPr>
        <p:spPr>
          <a:xfrm>
            <a:off x="611560" y="1392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ijs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reis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rijst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bij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blij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mij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mijn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plein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klein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geit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mijn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647" name="Shape 6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ei, ei, ei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we zijn zo blij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want ….. die is jarig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dat vieren wij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ei, ei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/oe/</a:t>
            </a:r>
            <a:endParaRPr/>
          </a:p>
        </p:txBody>
      </p:sp>
      <p:sp>
        <p:nvSpPr>
          <p:cNvPr id="653" name="Shape 6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voet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boek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broek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groep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hoek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659" name="Shape 65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voetje dat voetje lip lap lorum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voetje dat voetje liep in het koren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voetje dat voetje liep in het gras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wou dat het kindje groter was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filmpje</a:t>
            </a:r>
            <a:endParaRPr/>
          </a:p>
        </p:txBody>
      </p:sp>
      <p:sp>
        <p:nvSpPr>
          <p:cNvPr id="665" name="Shape 66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http://www.schooltv.nl/video/het-zandkasteel-stop-sta-stil/#q=stop%20sta%20stil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Zandkasteel: stop, sta stil </a:t>
            </a:r>
            <a:b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(minder geschikt voor oudere leerlingen)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anten"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3" y="0"/>
            <a:ext cx="6083300" cy="537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3708400" y="6021388"/>
            <a:ext cx="413861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want – de wanten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Shape 671"/>
          <p:cNvSpPr txBox="1"/>
          <p:nvPr>
            <p:ph idx="1" type="body"/>
          </p:nvPr>
        </p:nvSpPr>
        <p:spPr>
          <a:xfrm>
            <a:off x="0" y="162877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topbord" id="672" name="Shape 6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538" y="0"/>
            <a:ext cx="4024312" cy="5445125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Shape 673"/>
          <p:cNvSpPr txBox="1"/>
          <p:nvPr/>
        </p:nvSpPr>
        <p:spPr>
          <a:xfrm>
            <a:off x="1244824" y="5656262"/>
            <a:ext cx="69847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     stoppen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Shape 67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rdlopen" id="680" name="Shape 6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3" y="0"/>
            <a:ext cx="6299200" cy="5894388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Shape 681"/>
          <p:cNvSpPr txBox="1"/>
          <p:nvPr/>
        </p:nvSpPr>
        <p:spPr>
          <a:xfrm>
            <a:off x="3708400" y="6021388"/>
            <a:ext cx="22320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hardlopen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Shape 68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ngen" id="688" name="Shape 6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3" y="0"/>
            <a:ext cx="5940425" cy="579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3708400" y="6021388"/>
            <a:ext cx="18716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hangen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Shape 6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l-kleurplaat-kleurplaten-foto-touwtje-springen-p9222" id="696" name="Shape 6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4438" y="0"/>
            <a:ext cx="3941762" cy="5564188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Shape 697"/>
          <p:cNvSpPr txBox="1"/>
          <p:nvPr/>
        </p:nvSpPr>
        <p:spPr>
          <a:xfrm>
            <a:off x="3708400" y="6021388"/>
            <a:ext cx="15843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springen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Shape 70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mdraaien" id="704" name="Shape 7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8" y="0"/>
            <a:ext cx="6985000" cy="5722938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Shape 705"/>
          <p:cNvSpPr txBox="1"/>
          <p:nvPr/>
        </p:nvSpPr>
        <p:spPr>
          <a:xfrm>
            <a:off x="3708400" y="6021388"/>
            <a:ext cx="20161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omdraaien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Aan de slag</a:t>
            </a:r>
            <a:endParaRPr/>
          </a:p>
        </p:txBody>
      </p:sp>
      <p:sp>
        <p:nvSpPr>
          <p:cNvPr id="711" name="Shape 7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Uitbeelden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Laat de kinderen de doe woorden uitbeelden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Laat ze daarna in TweetalCoach dit nogmaals doen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kinderen die dit kunnen, mogen uitbeelden en de ander mag raden wat ze uitbeelden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Doe woorden</a:t>
            </a:r>
            <a:endParaRPr/>
          </a:p>
        </p:txBody>
      </p:sp>
      <p:sp>
        <p:nvSpPr>
          <p:cNvPr id="717" name="Shape 7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Maak 2 strook zinnen (wie + doet)  met de woorden op de plaat (volgende dia)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Shape 718"/>
          <p:cNvSpPr/>
          <p:nvPr/>
        </p:nvSpPr>
        <p:spPr>
          <a:xfrm>
            <a:off x="2267744" y="3116173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Shape 719"/>
          <p:cNvSpPr/>
          <p:nvPr/>
        </p:nvSpPr>
        <p:spPr>
          <a:xfrm>
            <a:off x="4355976" y="3116173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Doet ?</a:t>
            </a:r>
            <a:endParaRPr/>
          </a:p>
        </p:txBody>
      </p:sp>
      <p:pic>
        <p:nvPicPr>
          <p:cNvPr id="725" name="Shape 7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274638"/>
            <a:ext cx="9162538" cy="61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Shape 72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60" y="4509120"/>
            <a:ext cx="335382" cy="39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Shape 7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1720" y="2975598"/>
            <a:ext cx="335382" cy="39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Shape 7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152" y="823800"/>
            <a:ext cx="335382" cy="395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Taalfuncties:  excuses aanbieden</a:t>
            </a:r>
            <a:endParaRPr/>
          </a:p>
        </p:txBody>
      </p:sp>
      <p:sp>
        <p:nvSpPr>
          <p:cNvPr id="734" name="Shape 7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Sorry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spijt me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deed het per ongeluk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Hij deed het expres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Shape 7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latssjj2" id="741" name="Shape 7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188" y="0"/>
            <a:ext cx="7523100" cy="54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Shape 742"/>
          <p:cNvSpPr txBox="1"/>
          <p:nvPr/>
        </p:nvSpPr>
        <p:spPr>
          <a:xfrm>
            <a:off x="3708400" y="6021388"/>
            <a:ext cx="1727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expres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74662" y="126876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0090120000354_wind"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0"/>
            <a:ext cx="7667625" cy="511016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3708400" y="6021388"/>
            <a:ext cx="18002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wind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 ongeluk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Shape 74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sorry, ik deed het per ongeluk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Shape 7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000000562" id="755" name="Shape 7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3" y="0"/>
            <a:ext cx="7848600" cy="5227638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Shape 756"/>
          <p:cNvSpPr txBox="1"/>
          <p:nvPr/>
        </p:nvSpPr>
        <p:spPr>
          <a:xfrm>
            <a:off x="2987675" y="6021388"/>
            <a:ext cx="38163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spijten (het spijt me)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Shape 76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orry%20!" id="763" name="Shape 7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672" y="315468"/>
            <a:ext cx="5675312" cy="582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we geleerd?</a:t>
            </a:r>
            <a:endParaRPr/>
          </a:p>
        </p:txBody>
      </p:sp>
      <p:sp>
        <p:nvSpPr>
          <p:cNvPr id="769" name="Shape 76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Uitbeelden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 woord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Expres / per ongeluk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Sorry zeggen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5</a:t>
            </a:r>
            <a:endParaRPr/>
          </a:p>
        </p:txBody>
      </p:sp>
      <p:sp>
        <p:nvSpPr>
          <p:cNvPr id="775" name="Shape 77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Dit gaan wij leren</a:t>
            </a:r>
            <a:endParaRPr/>
          </a:p>
        </p:txBody>
      </p:sp>
      <p:sp>
        <p:nvSpPr>
          <p:cNvPr id="781" name="Shape 78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donder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bliksem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onweer</a:t>
            </a:r>
            <a:endParaRPr/>
          </a:p>
        </p:txBody>
      </p:sp>
      <p:pic>
        <p:nvPicPr>
          <p:cNvPr descr="bliksem" id="782" name="Shape 7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2348880"/>
            <a:ext cx="2678485" cy="3348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/ei/ - /ij/</a:t>
            </a:r>
            <a:endParaRPr/>
          </a:p>
        </p:txBody>
      </p:sp>
      <p:sp>
        <p:nvSpPr>
          <p:cNvPr id="788" name="Shape 78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Shape 789"/>
          <p:cNvSpPr txBox="1"/>
          <p:nvPr/>
        </p:nvSpPr>
        <p:spPr>
          <a:xfrm>
            <a:off x="473457" y="134076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ijs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reis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rijst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bij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blij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mij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mijn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plein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klein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geit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mijn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795" name="Shape 7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ei, ei, ei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we zijn zo blij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want ….. die is jarig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dat vieren wij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ei, ei</a:t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/oe/</a:t>
            </a:r>
            <a:endParaRPr/>
          </a:p>
        </p:txBody>
      </p:sp>
      <p:sp>
        <p:nvSpPr>
          <p:cNvPr id="801" name="Shape 80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voet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boek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broek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groep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hoek</a:t>
            </a: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807" name="Shape 8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voetje dat voetje lip lap lorum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voetje dat voetje liep in het koren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 voetje dat voetje liep in het gras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wou dat het kindje groter was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